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76" y="5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0781-1C58-EFB6-130E-252AD81D9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A3F3324-9105-9CE5-EA66-4CBD87747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62CB06-9B90-A7AA-D7D4-B1DF8AE7A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5890-22CD-470D-A148-C4E48875885E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482E0B-A067-CFC4-D070-24D26E2A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9BD4E8-747A-8C13-03B3-9A5D11A0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26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3BC4C0-9187-6013-6CE7-F36C44FA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0DADEA5-5613-A7E8-0350-D04710CD3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0C76B7-6724-99D0-6BFF-ED8632015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5890-22CD-470D-A148-C4E48875885E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55BB04-273F-CF65-EA81-B06D667D5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208EC7-7FE3-CCF2-A144-68B303398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96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B143056-F4C1-5DB8-DD30-D586EF51A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77F6EED-98EC-C213-958A-0B27E08B6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8649D8-0D54-49D4-E605-92E14515A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5890-22CD-470D-A148-C4E48875885E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E671CD-CE13-F9EA-0B2D-780585A79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FC34D0-7C46-5878-C8C0-150EE179B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554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B68EC-4E91-5DF8-F6AD-CE7CD890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775C18-1D97-0A34-53DF-D8786067E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AABDD0-3976-ACA6-FA34-80BD04267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5890-22CD-470D-A148-C4E48875885E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AED331-33FD-A53F-A1CC-F91153B71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706413-9E4E-3C09-041A-91292C83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682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1AEBEC-BC3A-8BCA-2717-741A06B0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9CDADB-3B50-90FB-438F-40FE202E9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AB9E60-9418-62B2-9A65-B47CE75AE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5890-22CD-470D-A148-C4E48875885E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A8F19C-03BC-A585-7DD9-0C9EF6B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A2049C-0A59-58DA-FFE0-C8ED7F61B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912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C25B1F-8C50-D063-B26D-93A2157B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F4EC09-B2B9-CA65-88A5-7D141ACEB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A98C21F-83F2-943E-847E-560D0AC9A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4A872C-1EB0-F7B8-D780-9313D5CB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5890-22CD-470D-A148-C4E48875885E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C5414B2-CF15-35DC-F401-D76B06387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684590-16F9-073E-08CE-ED96EA7D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1168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87751-FC65-FAEF-8F72-C695DC962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7BD725-2924-CF9A-99D0-6DDFA4DF1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934B05-892B-9BAA-A2E2-5A6AFEC41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9C9B252-F079-70BB-0FC1-F0572A1B8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7D15CA2-3FAA-14D1-8085-9B29DAF881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4543F-2BE2-B30E-9DE7-F35F3F9A4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5890-22CD-470D-A148-C4E48875885E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3CA39CF-0F37-A677-D647-E09ABCD63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5D3DF56-D0FA-CC8B-790F-EC51568F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975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6C029C-2497-FCE5-4994-EDA0657AA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8D32D4C-D547-AFA7-7394-6727B05D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5890-22CD-470D-A148-C4E48875885E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14FA9A0-0D46-4D4A-491B-21EDBE37D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2790349-00A8-12C5-4B22-0186236E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40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9655681-4769-4C0B-9631-862BE2051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5890-22CD-470D-A148-C4E48875885E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8E427B-EC79-2E4F-37DA-DE0D00DF9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9FF1FE-682D-8F2B-8F04-6726AF88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768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CAFB24-463E-AE51-D44C-BE7AE6E83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3F0DF3-B38B-280F-8B1C-B35115495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5FE219-B575-11B7-F64D-A8CA61903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9AF289-F542-6246-0BCC-56B020CC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5890-22CD-470D-A148-C4E48875885E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6928A6-D3CF-7587-5B1F-E7F5B8D8A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E961EC-F8A3-B7A4-9059-F1F9AD6C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2937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4F709-8A2B-8AC2-0F26-95BD8C1D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E6FCA1C-A08E-49D5-8513-21865114E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C9AD1E-BF53-DF75-607D-6C2933FD8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AE9D0E-5FE5-CFE3-001C-2EECBEAE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5890-22CD-470D-A148-C4E48875885E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AF2E35-4A7A-608C-0B72-4DB5011D1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E57ECC-11D9-C435-2AE0-42724E02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814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3A89219-8B27-B419-7F76-069B08F51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E3FADA-A620-C238-1ADB-7833D9596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572946-5E18-40EB-A56B-19F23C61C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75890-22CD-470D-A148-C4E48875885E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3A3235-C0A3-313E-8154-927DB93AE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9F349A-04E0-22C2-6C18-AA9CD4534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C11CF-C236-43A1-BBF1-F5B58F86E1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2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ssistance-menu-maker@qwenta.com" TargetMode="External"/><Relationship Id="rId5" Type="http://schemas.openxmlformats.org/officeDocument/2006/relationships/hyperlink" Target="mailto:contact-menu-maker@qwenta.com" TargetMode="External"/><Relationship Id="rId4" Type="http://schemas.openxmlformats.org/officeDocument/2006/relationships/hyperlink" Target="http://www.menu-maker.qwenta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6C46643D-B4C5-F248-C74D-A5BD927B4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244403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49A0B848-DADE-13CD-6D15-11499C167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5F38325-C5AF-4423-0D33-26D69A176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451" y="179295"/>
            <a:ext cx="5574603" cy="65083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C70F561-321B-715C-7CF5-6262DF886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812" y="5897895"/>
            <a:ext cx="1320868" cy="742988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8453C7A4-96AA-8F15-36F8-22C404868818}"/>
              </a:ext>
            </a:extLst>
          </p:cNvPr>
          <p:cNvSpPr txBox="1">
            <a:spLocks/>
          </p:cNvSpPr>
          <p:nvPr/>
        </p:nvSpPr>
        <p:spPr>
          <a:xfrm>
            <a:off x="331696" y="190703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/>
              <a:t>SOLUTION TECHNIQUE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68BDE757-4418-9592-4923-A581CE66ACE9}"/>
              </a:ext>
            </a:extLst>
          </p:cNvPr>
          <p:cNvSpPr txBox="1">
            <a:spLocks/>
          </p:cNvSpPr>
          <p:nvPr/>
        </p:nvSpPr>
        <p:spPr>
          <a:xfrm>
            <a:off x="1200550" y="368925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MENU MAKER BY QWENTA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A539504-E91B-311C-BBB7-28A9A4A700DC}"/>
              </a:ext>
            </a:extLst>
          </p:cNvPr>
          <p:cNvCxnSpPr/>
          <p:nvPr/>
        </p:nvCxnSpPr>
        <p:spPr>
          <a:xfrm>
            <a:off x="1039909" y="3509963"/>
            <a:ext cx="44285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93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082E0474-B8EE-3BCB-97FF-FDCAE9A82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334619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521016CF-79E3-B841-41C9-27296B245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C9B1E4D-6018-2F9F-885C-F0B7A7948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9128AB-0312-BDE2-A4C4-512F87EF7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84" y="524657"/>
            <a:ext cx="2533295" cy="9288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BA63EE4-0C0F-AC68-E00D-1737CC5821A4}"/>
              </a:ext>
            </a:extLst>
          </p:cNvPr>
          <p:cNvSpPr txBox="1"/>
          <p:nvPr/>
        </p:nvSpPr>
        <p:spPr>
          <a:xfrm>
            <a:off x="234422" y="1966430"/>
            <a:ext cx="3408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Express JS est une infrastructure d’application écrite en JavaScript et hébergée dans l’environnement Node JS. Elle permet, entre autres, de développer des API qui connectent un logiciel ou un service à un autre pour échanger des données.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D1DBFCC-02E9-6BF2-56B9-64C7EA630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501" y="300913"/>
            <a:ext cx="1376362" cy="137636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81EC66D-8080-2107-08FC-462F7A50ECB0}"/>
              </a:ext>
            </a:extLst>
          </p:cNvPr>
          <p:cNvSpPr txBox="1"/>
          <p:nvPr/>
        </p:nvSpPr>
        <p:spPr>
          <a:xfrm>
            <a:off x="4614055" y="1976425"/>
            <a:ext cx="3408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Passport</a:t>
            </a:r>
            <a:r>
              <a:rPr lang="fr-FR" dirty="0"/>
              <a:t> JS permet de gérer l’authentification des utilisateurs.</a:t>
            </a:r>
          </a:p>
          <a:p>
            <a:pPr algn="ctr"/>
            <a:r>
              <a:rPr lang="fr-FR" dirty="0"/>
              <a:t>Il agit comme une passerelle entre les applications, outils et bases de données.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CE05528-645F-F33B-81B4-178EAB22D6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7" y="4349704"/>
            <a:ext cx="2658647" cy="158895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A178000-7DAD-5F94-A1AA-0F61B052D9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062" y="4194055"/>
            <a:ext cx="2423239" cy="170384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099AFE2-42DB-9E1B-E14E-1823EA4DFC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94" y="4111578"/>
            <a:ext cx="1763099" cy="182708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BFA6CE7E-6AD9-2E5A-47CC-FB8DFBF53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917" y="394696"/>
            <a:ext cx="2570014" cy="1446551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1228B463-6385-C410-AB7D-BBD740F06966}"/>
              </a:ext>
            </a:extLst>
          </p:cNvPr>
          <p:cNvSpPr txBox="1"/>
          <p:nvPr/>
        </p:nvSpPr>
        <p:spPr>
          <a:xfrm>
            <a:off x="8603940" y="1993915"/>
            <a:ext cx="3408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Tailwind</a:t>
            </a:r>
            <a:r>
              <a:rPr lang="fr-FR" dirty="0"/>
              <a:t> CSS est une bibliothèque qui permet une haute personnalisation du contenu sans contraintes ou restrictions d’utilisation.</a:t>
            </a:r>
          </a:p>
        </p:txBody>
      </p:sp>
    </p:spTree>
    <p:extLst>
      <p:ext uri="{BB962C8B-B14F-4D97-AF65-F5344CB8AC3E}">
        <p14:creationId xmlns:p14="http://schemas.microsoft.com/office/powerpoint/2010/main" val="142909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6F38844-55DC-6A45-0B4F-73ED946A2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621186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8D3F32A4-7D59-92C6-E14F-4B12D3D91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524133D-55A0-91EF-EC5B-D3F8B9C47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5107F85-F530-B9D5-276B-AF5C10C2D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0" y="682677"/>
            <a:ext cx="1905000" cy="12954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9E1D176-A9D5-32DC-0B13-695F1E7E9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34" y="584154"/>
            <a:ext cx="2193699" cy="146246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53202A4-AAA2-7032-DAE0-FC294C5D4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704" y="713079"/>
            <a:ext cx="1705375" cy="128678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3BDE127-2F8F-6648-DE4E-B4D81581DC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9" y="4161865"/>
            <a:ext cx="1483844" cy="176280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899CD1D-63FC-A766-1D84-623303DEAF04}"/>
              </a:ext>
            </a:extLst>
          </p:cNvPr>
          <p:cNvSpPr txBox="1"/>
          <p:nvPr/>
        </p:nvSpPr>
        <p:spPr>
          <a:xfrm>
            <a:off x="234422" y="2303705"/>
            <a:ext cx="3408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Nodemailer</a:t>
            </a:r>
            <a:r>
              <a:rPr lang="fr-FR" dirty="0"/>
              <a:t> est une librairie pour Node JS qui facilite l’envoi de mail.</a:t>
            </a:r>
          </a:p>
          <a:p>
            <a:pPr algn="ctr"/>
            <a:r>
              <a:rPr lang="fr-FR" dirty="0"/>
              <a:t>C’est la plus populaire dans son domaine.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B140638-801E-DAEB-53E0-0111F9EB83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367" y="4104770"/>
            <a:ext cx="1606633" cy="188553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9900BC8-A044-84EF-6006-0F3AE73881DE}"/>
              </a:ext>
            </a:extLst>
          </p:cNvPr>
          <p:cNvSpPr txBox="1"/>
          <p:nvPr/>
        </p:nvSpPr>
        <p:spPr>
          <a:xfrm>
            <a:off x="4205674" y="2303704"/>
            <a:ext cx="3408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React</a:t>
            </a:r>
            <a:r>
              <a:rPr lang="fr-FR" dirty="0"/>
              <a:t>-modal permet de créer simplement des modales performantes. C’est un outil de </a:t>
            </a:r>
            <a:r>
              <a:rPr lang="fr-FR" dirty="0" err="1"/>
              <a:t>React</a:t>
            </a:r>
            <a:r>
              <a:rPr lang="fr-FR" dirty="0"/>
              <a:t> JS que </a:t>
            </a:r>
            <a:r>
              <a:rPr lang="fr-FR"/>
              <a:t>nous utilisons déjà.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4D2E651-9D55-62DE-FE0F-9C6691B9DD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948" y="4422099"/>
            <a:ext cx="2640747" cy="110431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F1BF662-A04F-0A49-3024-C6C9D97646AD}"/>
              </a:ext>
            </a:extLst>
          </p:cNvPr>
          <p:cNvSpPr txBox="1"/>
          <p:nvPr/>
        </p:nvSpPr>
        <p:spPr>
          <a:xfrm>
            <a:off x="8367939" y="2298709"/>
            <a:ext cx="3408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React-pdf</a:t>
            </a:r>
            <a:r>
              <a:rPr lang="fr-FR" dirty="0"/>
              <a:t> est un composant de </a:t>
            </a:r>
            <a:r>
              <a:rPr lang="fr-FR" dirty="0" err="1"/>
              <a:t>React</a:t>
            </a:r>
            <a:r>
              <a:rPr lang="fr-FR" dirty="0"/>
              <a:t> JS qui permet de créer des documents PDF et de les afficher comme si c’était une image.</a:t>
            </a:r>
          </a:p>
        </p:txBody>
      </p:sp>
    </p:spTree>
    <p:extLst>
      <p:ext uri="{BB962C8B-B14F-4D97-AF65-F5344CB8AC3E}">
        <p14:creationId xmlns:p14="http://schemas.microsoft.com/office/powerpoint/2010/main" val="2977827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7C29BA3-E2A9-9702-4B42-36D968B4F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497609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BD9EC93C-BDE2-BB43-AB93-CCC4CA9D1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739F3C5-23EE-3780-2C48-EFC62DA5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2CCF973-17B7-1EAC-9631-AC5A6EEE1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98" y="614765"/>
            <a:ext cx="1509223" cy="15092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89E89-5F8C-1B68-44E0-16A2024492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557" y="729584"/>
            <a:ext cx="2455806" cy="12818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D9580E5-160D-827E-3BFD-4806EBED3D4B}"/>
              </a:ext>
            </a:extLst>
          </p:cNvPr>
          <p:cNvSpPr txBox="1"/>
          <p:nvPr/>
        </p:nvSpPr>
        <p:spPr>
          <a:xfrm>
            <a:off x="1118839" y="2423625"/>
            <a:ext cx="3408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React</a:t>
            </a:r>
            <a:r>
              <a:rPr lang="fr-FR" dirty="0"/>
              <a:t>-to-</a:t>
            </a:r>
            <a:r>
              <a:rPr lang="fr-FR" dirty="0" err="1"/>
              <a:t>print</a:t>
            </a:r>
            <a:r>
              <a:rPr lang="fr-FR" dirty="0"/>
              <a:t> est un composant de </a:t>
            </a:r>
            <a:r>
              <a:rPr lang="fr-FR" dirty="0" err="1"/>
              <a:t>React</a:t>
            </a:r>
            <a:r>
              <a:rPr lang="fr-FR" dirty="0"/>
              <a:t> JS permettant de gérer l’impression de contenu. Dans notre cas, l’export du PDF créé.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B14F45-B319-1C9F-BAE1-F8FED82B7566}"/>
              </a:ext>
            </a:extLst>
          </p:cNvPr>
          <p:cNvSpPr txBox="1"/>
          <p:nvPr/>
        </p:nvSpPr>
        <p:spPr>
          <a:xfrm>
            <a:off x="7056451" y="2431119"/>
            <a:ext cx="3408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React</a:t>
            </a:r>
            <a:r>
              <a:rPr lang="fr-FR" dirty="0"/>
              <a:t>-to-image est un composant de </a:t>
            </a:r>
            <a:r>
              <a:rPr lang="fr-FR" dirty="0" err="1"/>
              <a:t>React</a:t>
            </a:r>
            <a:r>
              <a:rPr lang="fr-FR" dirty="0"/>
              <a:t> JS permettant de construire une image à la taille voulue. Pour l’envoi sur Instagram, le format sera généré en carré pour correspondre à l’application.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EF99CE2-6827-1689-8806-F759A63C3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31" y="3810387"/>
            <a:ext cx="3408018" cy="21648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44000D9-51A1-683D-B9C0-6546F87835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74" y="4382363"/>
            <a:ext cx="3423895" cy="17622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2281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0A2655F6-A6C3-C873-7F47-CE697E2C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922137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A6AD06EE-5AB8-FFD6-B1D2-C94FAB4FE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09E301A-4431-CD47-D72A-D3815E952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189FD49-35B7-FBAE-72C1-C87D0455C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43" y="632656"/>
            <a:ext cx="2585311" cy="135728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5C29E10-CEAD-A4D7-CF27-4C4F513DC8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479" y="400310"/>
            <a:ext cx="1733862" cy="173386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6E35069-6292-B9AD-7665-BC3E4DD81F0D}"/>
              </a:ext>
            </a:extLst>
          </p:cNvPr>
          <p:cNvSpPr txBox="1"/>
          <p:nvPr/>
        </p:nvSpPr>
        <p:spPr>
          <a:xfrm>
            <a:off x="1478599" y="2506070"/>
            <a:ext cx="3408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L’API Graph Instagram permet un accès direct à son compte avec les photos des menus générés.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FE1AC37-A2BB-999A-1278-BB0722ABA1AB}"/>
              </a:ext>
            </a:extLst>
          </p:cNvPr>
          <p:cNvSpPr txBox="1"/>
          <p:nvPr/>
        </p:nvSpPr>
        <p:spPr>
          <a:xfrm>
            <a:off x="7604593" y="2501075"/>
            <a:ext cx="3408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L’API Menu Deliveroo permet d’exporter directement sur son compte le contenu désiré.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F1CEAC1-75B4-C518-FC7B-D37809FAE7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711" y="3818781"/>
            <a:ext cx="2197794" cy="225874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70A05D1-DA04-A559-2EB6-DDC3ADEF42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414" y="3818781"/>
            <a:ext cx="1759236" cy="227633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1635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A9B123E2-68D3-B750-BC9B-C49B1F950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42657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B27E67D5-21EA-05F4-D983-7897D0C97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C81A266-F1C5-6AAB-B76F-FB9DE99B0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2FB32B7-3841-18D1-3811-CC4B823BCCA2}"/>
              </a:ext>
            </a:extLst>
          </p:cNvPr>
          <p:cNvSpPr txBox="1"/>
          <p:nvPr/>
        </p:nvSpPr>
        <p:spPr>
          <a:xfrm>
            <a:off x="3803866" y="427072"/>
            <a:ext cx="458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RECOMMANDATIONS EN TERMES DE SÉCURITÉ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A8F20C-BC33-8DF9-3363-20F55E297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68" y="1164002"/>
            <a:ext cx="2169514" cy="143497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36AB337-0ECA-3E20-391B-71DCA7328C4F}"/>
              </a:ext>
            </a:extLst>
          </p:cNvPr>
          <p:cNvSpPr txBox="1"/>
          <p:nvPr/>
        </p:nvSpPr>
        <p:spPr>
          <a:xfrm>
            <a:off x="291716" y="2974563"/>
            <a:ext cx="3408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protocole HTTPS signifie que les données échangées entre le navigateur de l’internaute et le site web sont chiffrées et ne peuvent être espionnées ou modifiées.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E555ACF-8CF4-B9F7-8457-1C15CA857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868" y="1156507"/>
            <a:ext cx="3104264" cy="157061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31A7EA7-013F-4023-87E4-5087604D87D8}"/>
              </a:ext>
            </a:extLst>
          </p:cNvPr>
          <p:cNvSpPr txBox="1"/>
          <p:nvPr/>
        </p:nvSpPr>
        <p:spPr>
          <a:xfrm>
            <a:off x="4519540" y="1131759"/>
            <a:ext cx="3184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Authentification à deux facteurs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B32389-B1BB-50D2-9FAF-B2C25E354792}"/>
              </a:ext>
            </a:extLst>
          </p:cNvPr>
          <p:cNvSpPr txBox="1"/>
          <p:nvPr/>
        </p:nvSpPr>
        <p:spPr>
          <a:xfrm>
            <a:off x="4394026" y="2984558"/>
            <a:ext cx="34080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L’authentification à deux facteurs est une méthode de sécurité basée sur la gestion des identités et accès qui impose deus formes d’authentification. Les entreprises et particuliers peuvent surveiller et protéger leurs informations.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6C15270D-A1E4-2F74-A438-6CCDEBFF1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018" y="1156507"/>
            <a:ext cx="2838450" cy="1609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21BCC36-9972-B037-9678-6AF27EFE5BFC}"/>
              </a:ext>
            </a:extLst>
          </p:cNvPr>
          <p:cNvSpPr txBox="1"/>
          <p:nvPr/>
        </p:nvSpPr>
        <p:spPr>
          <a:xfrm>
            <a:off x="8388134" y="2974563"/>
            <a:ext cx="3408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 maintenance permet de mettre à jour les logiciels utilisés, de rechercher les vulnérabilités régulièrement en respectant le contrat entre les parties.</a:t>
            </a:r>
          </a:p>
        </p:txBody>
      </p:sp>
    </p:spTree>
    <p:extLst>
      <p:ext uri="{BB962C8B-B14F-4D97-AF65-F5344CB8AC3E}">
        <p14:creationId xmlns:p14="http://schemas.microsoft.com/office/powerpoint/2010/main" val="682369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78AB2097-2914-806E-BAE3-4C896239F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17958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E491E238-8E44-F922-2DC4-084DE510C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3162CBD-AC8F-8F54-8DF1-45309B2EA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672A0B1-D6C7-B2CD-CCFB-C961999CD31C}"/>
              </a:ext>
            </a:extLst>
          </p:cNvPr>
          <p:cNvSpPr txBox="1"/>
          <p:nvPr/>
        </p:nvSpPr>
        <p:spPr>
          <a:xfrm>
            <a:off x="4071952" y="292160"/>
            <a:ext cx="404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PRÉCONISATIONS POUR L’HÉBERGEMENT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E084FE-9AD0-A0B7-C23C-6846C3C95619}"/>
              </a:ext>
            </a:extLst>
          </p:cNvPr>
          <p:cNvSpPr txBox="1"/>
          <p:nvPr/>
        </p:nvSpPr>
        <p:spPr>
          <a:xfrm>
            <a:off x="764510" y="3320321"/>
            <a:ext cx="59602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 DU DOMAINE : </a:t>
            </a:r>
            <a:r>
              <a:rPr lang="fr-FR" dirty="0">
                <a:hlinkClick r:id="rId4"/>
              </a:rPr>
              <a:t>www.menu-maker.qwenta.com</a:t>
            </a:r>
            <a:endParaRPr lang="fr-FR" dirty="0"/>
          </a:p>
          <a:p>
            <a:endParaRPr lang="fr-FR" dirty="0"/>
          </a:p>
          <a:p>
            <a:r>
              <a:rPr lang="fr-FR" dirty="0"/>
              <a:t>ADRESSES E-MAIL : </a:t>
            </a:r>
          </a:p>
          <a:p>
            <a:endParaRPr lang="fr-FR" dirty="0"/>
          </a:p>
          <a:p>
            <a:r>
              <a:rPr lang="fr-FR" dirty="0"/>
              <a:t>Contacter l’entreprise : </a:t>
            </a:r>
            <a:r>
              <a:rPr lang="fr-FR" dirty="0">
                <a:hlinkClick r:id="rId5"/>
              </a:rPr>
              <a:t>contact-menu-maker@qwenta.com</a:t>
            </a:r>
            <a:endParaRPr lang="fr-FR" dirty="0"/>
          </a:p>
          <a:p>
            <a:r>
              <a:rPr lang="fr-FR" dirty="0"/>
              <a:t>	</a:t>
            </a:r>
          </a:p>
          <a:p>
            <a:r>
              <a:rPr lang="fr-FR" dirty="0"/>
              <a:t>Contacter l’assistance : </a:t>
            </a:r>
            <a:r>
              <a:rPr lang="fr-FR" dirty="0">
                <a:hlinkClick r:id="rId6"/>
              </a:rPr>
              <a:t>assistance-menu-maker@qwenta.com</a:t>
            </a:r>
            <a:endParaRPr lang="fr-FR" dirty="0"/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6BA8FA6-3C47-0DED-9105-216D689927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44" y="1613081"/>
            <a:ext cx="3032056" cy="170723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47649D2-CFF3-E268-EFB0-A104E8C60093}"/>
              </a:ext>
            </a:extLst>
          </p:cNvPr>
          <p:cNvSpPr txBox="1"/>
          <p:nvPr/>
        </p:nvSpPr>
        <p:spPr>
          <a:xfrm>
            <a:off x="749517" y="2667369"/>
            <a:ext cx="22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HÉBERGEMENT WEB :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2FC545A-1922-5B29-A8D5-7D020248B1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64" y="1954537"/>
            <a:ext cx="3939971" cy="336500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440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78D92C4C-B60A-938D-EEDD-0BDDC8D8C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348630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FA9E7974-CC70-7BCF-F8B9-14047A2A3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0A82B42-3052-FDC8-1BDE-ADC2A86BD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A49C495-B5D0-1CD1-5D5E-BBBE9D00E7A6}"/>
              </a:ext>
            </a:extLst>
          </p:cNvPr>
          <p:cNvSpPr txBox="1"/>
          <p:nvPr/>
        </p:nvSpPr>
        <p:spPr>
          <a:xfrm>
            <a:off x="3831983" y="224622"/>
            <a:ext cx="4528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/>
              <a:t>GESTION DU PROJET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89B254-F63B-D220-E214-0DFF539D3ADA}"/>
              </a:ext>
            </a:extLst>
          </p:cNvPr>
          <p:cNvSpPr txBox="1"/>
          <p:nvPr/>
        </p:nvSpPr>
        <p:spPr>
          <a:xfrm>
            <a:off x="4653591" y="1386443"/>
            <a:ext cx="290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ÉQUIPE DE DÉVELOPPEMENT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8C94FEB-6EED-14E6-8384-16B174470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230" y="2076081"/>
            <a:ext cx="7286271" cy="378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1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D05E78B4-8162-4B0F-9BBA-6A7A13CDC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34016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5F384615-D7FF-84B0-6212-81745254A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C980961-D003-1994-DA72-1FC103EA1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9E0C314-BDCC-9039-14EF-CD0FC9DBDDA6}"/>
              </a:ext>
            </a:extLst>
          </p:cNvPr>
          <p:cNvSpPr txBox="1"/>
          <p:nvPr/>
        </p:nvSpPr>
        <p:spPr>
          <a:xfrm>
            <a:off x="5259871" y="367115"/>
            <a:ext cx="167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ORGANISATION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D1F90E6-B324-6B98-3AAD-C8B1F64C74AD}"/>
              </a:ext>
            </a:extLst>
          </p:cNvPr>
          <p:cNvSpPr txBox="1"/>
          <p:nvPr/>
        </p:nvSpPr>
        <p:spPr>
          <a:xfrm>
            <a:off x="2181069" y="1843868"/>
            <a:ext cx="80756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TRAVAIL EN BÎNOME POUR OBTENIR UN CODE DE MEILLEURE QUALITÉ.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CHAQUE TÂCHE EST PILOTÉE PAR DES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RÉUNIONS QUOTIDIENNES POUR FAIRE LE POINT AVANT LA JOURNÉE DE TRAVAIL.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VALIDATION COLLECTIVE LORSQU’UNE TÂCHE EST TERMINÉE.</a:t>
            </a:r>
          </a:p>
        </p:txBody>
      </p:sp>
    </p:spTree>
    <p:extLst>
      <p:ext uri="{BB962C8B-B14F-4D97-AF65-F5344CB8AC3E}">
        <p14:creationId xmlns:p14="http://schemas.microsoft.com/office/powerpoint/2010/main" val="2426236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EEB0EF11-D32D-E2E8-4FCA-C6C803355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55988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4380902A-C70A-4564-F02E-F82D1CCFB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4B70B2C-19D6-C8E7-5033-079E32612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B42BA03-7DD4-6C5A-9618-77124B9DE601}"/>
              </a:ext>
            </a:extLst>
          </p:cNvPr>
          <p:cNvSpPr txBox="1"/>
          <p:nvPr/>
        </p:nvSpPr>
        <p:spPr>
          <a:xfrm>
            <a:off x="3142501" y="224622"/>
            <a:ext cx="5907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b="1" dirty="0"/>
              <a:t>PLANIFICATION DU PROJET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319F7E1-176E-5467-D653-81443FF2F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098" y="1539076"/>
            <a:ext cx="8071804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28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3F8E9C9-1C94-CFAE-3E5B-C9196E999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91947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254BB91B-B1B3-3627-0B11-E42A075C1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E5BCF4D-4C0F-CEB2-809E-A17F57541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1FBDD0C-65D4-F669-4CBA-243142DCA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20" y="1167019"/>
            <a:ext cx="9183757" cy="314833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044C36D-B67B-E251-C4D1-2F4CE2460E93}"/>
              </a:ext>
            </a:extLst>
          </p:cNvPr>
          <p:cNvSpPr txBox="1"/>
          <p:nvPr/>
        </p:nvSpPr>
        <p:spPr>
          <a:xfrm>
            <a:off x="4622788" y="367115"/>
            <a:ext cx="305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 DE COMMUNICATION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5EF66F-2D86-97C8-252A-A3C81CF64F8B}"/>
              </a:ext>
            </a:extLst>
          </p:cNvPr>
          <p:cNvSpPr txBox="1"/>
          <p:nvPr/>
        </p:nvSpPr>
        <p:spPr>
          <a:xfrm>
            <a:off x="2379830" y="4482984"/>
            <a:ext cx="7802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DÉVELOPPEMENT EST DÉCOUPÉ EN TROIS PÉRIODES DE DEUX SEMAINES.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UNE RÉUNION EN PRÉSENTIEL À LA FIN DE CHAQUE PÉRIODE ENTRE QWENTA,</a:t>
            </a:r>
          </a:p>
          <a:p>
            <a:pPr algn="ctr"/>
            <a:r>
              <a:rPr lang="fr-FR" dirty="0"/>
              <a:t>      REPRÉSENTÉ PAR JOHN EN QUALITÉ DE CHEF DE PROJET, ET WEBGENCIA,</a:t>
            </a:r>
          </a:p>
          <a:p>
            <a:pPr algn="ctr"/>
            <a:r>
              <a:rPr lang="fr-FR" dirty="0"/>
              <a:t>REPRÉSENTÉ PAR SOUFIANE EN QUALITÉ DE PRODUCT OWNER.</a:t>
            </a:r>
          </a:p>
        </p:txBody>
      </p:sp>
    </p:spTree>
    <p:extLst>
      <p:ext uri="{BB962C8B-B14F-4D97-AF65-F5344CB8AC3E}">
        <p14:creationId xmlns:p14="http://schemas.microsoft.com/office/powerpoint/2010/main" val="285412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89537932-55CD-2E07-5E59-904AD81F6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066825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1A98530C-DD10-9C12-362E-58A476B49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6993AAB-6442-C0C5-CACF-79FED2A18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3B88EFB-B862-A488-387B-734554F8BCBE}"/>
              </a:ext>
            </a:extLst>
          </p:cNvPr>
          <p:cNvSpPr txBox="1"/>
          <p:nvPr/>
        </p:nvSpPr>
        <p:spPr>
          <a:xfrm>
            <a:off x="2947147" y="1654811"/>
            <a:ext cx="6297706" cy="3108543"/>
          </a:xfrm>
          <a:prstGeom prst="rect">
            <a:avLst/>
          </a:prstGeom>
          <a:solidFill>
            <a:srgbClr val="FFF4E8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PRÉSENTATION DU PROJET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SOLUTIONS TECHNIQUES RETENUES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GESTION DU PROJET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PLANIFICATION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0D62D52-C3B6-7134-7B50-1799F0A51976}"/>
              </a:ext>
            </a:extLst>
          </p:cNvPr>
          <p:cNvSpPr txBox="1"/>
          <p:nvPr/>
        </p:nvSpPr>
        <p:spPr>
          <a:xfrm>
            <a:off x="4767752" y="239612"/>
            <a:ext cx="2656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230390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B500ED63-7388-97F1-0407-2C393ED18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621186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0A9BB704-E85A-23FC-830A-FFE2CE383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4C19B40-B811-6C3F-AFD1-149B125D7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BE693DA-3995-33AB-D897-5880F8899714}"/>
              </a:ext>
            </a:extLst>
          </p:cNvPr>
          <p:cNvSpPr txBox="1"/>
          <p:nvPr/>
        </p:nvSpPr>
        <p:spPr>
          <a:xfrm>
            <a:off x="3306579" y="168742"/>
            <a:ext cx="5954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/>
              <a:t>PRÉSENTATION DU PROJET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24BBD6-8D3D-18A9-CC45-E9E325B2430F}"/>
              </a:ext>
            </a:extLst>
          </p:cNvPr>
          <p:cNvSpPr txBox="1"/>
          <p:nvPr/>
        </p:nvSpPr>
        <p:spPr>
          <a:xfrm>
            <a:off x="2401950" y="1552773"/>
            <a:ext cx="75976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800" dirty="0"/>
          </a:p>
          <a:p>
            <a:pPr algn="ctr"/>
            <a:r>
              <a:rPr lang="fr-FR" sz="2800" dirty="0"/>
              <a:t>En tant que leader historique de l'impression de supports, </a:t>
            </a:r>
            <a:r>
              <a:rPr lang="fr-FR" sz="2800" dirty="0" err="1"/>
              <a:t>Qwenta</a:t>
            </a:r>
            <a:r>
              <a:rPr lang="fr-FR" sz="2800" dirty="0"/>
              <a:t> cherche à diversifier ses activités et souhaite développer un « Menu maker ». Il s’agit d’un site permettant aux restaurateurs de créer, d’afficher et de mettre en page leurs menus rapidement, en quelques clics.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9461B726-A1AA-9CC8-3F78-98D45FC73B28}"/>
              </a:ext>
            </a:extLst>
          </p:cNvPr>
          <p:cNvCxnSpPr/>
          <p:nvPr/>
        </p:nvCxnSpPr>
        <p:spPr>
          <a:xfrm>
            <a:off x="3996871" y="4905318"/>
            <a:ext cx="44285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796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64DE36E-1B0B-2BF0-ADB9-CDA9AC880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058506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035AAD25-6A4E-2FF7-C4C4-04668527B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52EEA15-9FA3-5B3D-1719-7F5EF7892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CA7F8A1-EC94-9535-A8E8-CABEC60C4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54" y="1420078"/>
            <a:ext cx="5472063" cy="401784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6788206-1900-5472-3D37-0C638A1EFA12}"/>
              </a:ext>
            </a:extLst>
          </p:cNvPr>
          <p:cNvSpPr txBox="1"/>
          <p:nvPr/>
        </p:nvSpPr>
        <p:spPr>
          <a:xfrm>
            <a:off x="4502527" y="366066"/>
            <a:ext cx="368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VUE SUR LE RENDU FINAL DU PROJET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EA7E799-3116-9AA4-6785-8F543D2F5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17" y="1306440"/>
            <a:ext cx="3111386" cy="459145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4D70FA1-0738-2E58-417F-C70F5CD54E15}"/>
              </a:ext>
            </a:extLst>
          </p:cNvPr>
          <p:cNvSpPr txBox="1"/>
          <p:nvPr/>
        </p:nvSpPr>
        <p:spPr>
          <a:xfrm>
            <a:off x="3960359" y="6304002"/>
            <a:ext cx="476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Source : maquette </a:t>
            </a:r>
            <a:r>
              <a:rPr lang="fr-FR" i="1" dirty="0" err="1"/>
              <a:t>Figma</a:t>
            </a:r>
            <a:r>
              <a:rPr lang="fr-FR" i="1" dirty="0"/>
              <a:t> réalisée par </a:t>
            </a:r>
            <a:r>
              <a:rPr lang="fr-FR" i="1" dirty="0" err="1"/>
              <a:t>Webgencia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57599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0D69A72B-6585-F4EF-DA74-39225BEA7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184255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77576952-DE57-5750-FE42-AF67060CD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B781ACD-A10B-DF02-0CD9-308139C0BFDB}"/>
              </a:ext>
            </a:extLst>
          </p:cNvPr>
          <p:cNvSpPr txBox="1"/>
          <p:nvPr/>
        </p:nvSpPr>
        <p:spPr>
          <a:xfrm>
            <a:off x="2195509" y="190974"/>
            <a:ext cx="7800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/>
              <a:t>SOLUTIONS TECHNIQUES RETENUES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AD7D0E-F464-6700-4A59-E85EB7600DE9}"/>
              </a:ext>
            </a:extLst>
          </p:cNvPr>
          <p:cNvSpPr txBox="1"/>
          <p:nvPr/>
        </p:nvSpPr>
        <p:spPr>
          <a:xfrm>
            <a:off x="5351629" y="1089834"/>
            <a:ext cx="148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 STORIES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0B46C3D-A177-BF68-5F4D-3FCC3E9A7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68" y="1703250"/>
            <a:ext cx="6871335" cy="34515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D3ABCC5-2564-7613-0688-ABAC73CB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203" y="1703250"/>
            <a:ext cx="3451610" cy="34515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9A33E0D-8760-0674-E3C9-EC0B0061EAB3}"/>
              </a:ext>
            </a:extLst>
          </p:cNvPr>
          <p:cNvSpPr txBox="1"/>
          <p:nvPr/>
        </p:nvSpPr>
        <p:spPr>
          <a:xfrm>
            <a:off x="1319819" y="5311447"/>
            <a:ext cx="955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FORMALISATION DES BESOINS DU PROJET GRÂCE AUX RÉCITS COLLECTÉS AUPRÈS DES UTILISATEURS</a:t>
            </a:r>
          </a:p>
        </p:txBody>
      </p:sp>
    </p:spTree>
    <p:extLst>
      <p:ext uri="{BB962C8B-B14F-4D97-AF65-F5344CB8AC3E}">
        <p14:creationId xmlns:p14="http://schemas.microsoft.com/office/powerpoint/2010/main" val="2013486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621CECB4-CF6A-E894-5327-292CAB4A3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311291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F5522995-80EE-A109-276E-68C48B34B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1EE96A6-65EB-4F47-CCB4-B288838B2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4AE3A84-D2FD-9A5E-8F44-660F8279E0F4}"/>
              </a:ext>
            </a:extLst>
          </p:cNvPr>
          <p:cNvSpPr txBox="1"/>
          <p:nvPr/>
        </p:nvSpPr>
        <p:spPr>
          <a:xfrm>
            <a:off x="4245204" y="262980"/>
            <a:ext cx="370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SPÉCIFITÉS FONCTIONNELLES DU SITE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A29ABE-B2E3-7A7C-94CA-8499BCEEA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36" y="960783"/>
            <a:ext cx="4883401" cy="379749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081D750-1FE9-298D-F80B-16E9F64FD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374" y="960783"/>
            <a:ext cx="4324572" cy="379749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4D38CE3-B4BC-B54B-A13B-5D6805A4A485}"/>
              </a:ext>
            </a:extLst>
          </p:cNvPr>
          <p:cNvSpPr txBox="1"/>
          <p:nvPr/>
        </p:nvSpPr>
        <p:spPr>
          <a:xfrm>
            <a:off x="667461" y="5086749"/>
            <a:ext cx="108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SPÉCIFICITÉS FONCTIONNELLES CORRESPONDENT À LA LISTE DES EXIGENCES PRISES EN COMPTE POUR LE SITE</a:t>
            </a:r>
          </a:p>
        </p:txBody>
      </p:sp>
    </p:spTree>
    <p:extLst>
      <p:ext uri="{BB962C8B-B14F-4D97-AF65-F5344CB8AC3E}">
        <p14:creationId xmlns:p14="http://schemas.microsoft.com/office/powerpoint/2010/main" val="1900914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76F72733-6302-A1D6-FC7C-5BD0A4B9B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621186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58880400-EDD4-9599-8A46-5378419F7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76C2278-2065-2AF0-D5DF-0289891F1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4B7A51D-7A1E-6EF8-B40D-C774A5E889A6}"/>
              </a:ext>
            </a:extLst>
          </p:cNvPr>
          <p:cNvSpPr txBox="1"/>
          <p:nvPr/>
        </p:nvSpPr>
        <p:spPr>
          <a:xfrm>
            <a:off x="4863451" y="292163"/>
            <a:ext cx="246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ARBORESCENCE DU SITE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296B43D-A3F6-9681-3039-B1F87BEAB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10" y="953658"/>
            <a:ext cx="6467373" cy="426186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9ACE8A5-C47E-F815-F77A-947EFF32365B}"/>
              </a:ext>
            </a:extLst>
          </p:cNvPr>
          <p:cNvSpPr txBox="1"/>
          <p:nvPr/>
        </p:nvSpPr>
        <p:spPr>
          <a:xfrm>
            <a:off x="2793717" y="5349728"/>
            <a:ext cx="660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ARTICULATION DU SITE, RELATIONS ENTRE LES DIFFÉRENTES PARTIES</a:t>
            </a:r>
          </a:p>
        </p:txBody>
      </p:sp>
    </p:spTree>
    <p:extLst>
      <p:ext uri="{BB962C8B-B14F-4D97-AF65-F5344CB8AC3E}">
        <p14:creationId xmlns:p14="http://schemas.microsoft.com/office/powerpoint/2010/main" val="3445640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FBD45296-7A9A-D5E3-C0C8-DFF80E445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080119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03953B25-8E73-3730-79DF-6AEB7B3EC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1F03FCE-E5FC-7092-FE94-AA24622C5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1645D12-3E6E-AA8B-64E7-5E02B1E0F088}"/>
              </a:ext>
            </a:extLst>
          </p:cNvPr>
          <p:cNvSpPr txBox="1"/>
          <p:nvPr/>
        </p:nvSpPr>
        <p:spPr>
          <a:xfrm>
            <a:off x="4845369" y="282436"/>
            <a:ext cx="250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VEILLE TECHNOLOGIQUE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9884AFE-4FA5-6598-D9B6-A841A7D7E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59" y="1549193"/>
            <a:ext cx="6432680" cy="382335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564A1B7-C77D-AF2C-EB1A-CEAB0B0861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905" y="1044368"/>
            <a:ext cx="2262188" cy="50482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5B49E0A-D778-6246-FAB3-EF211A9F17D5}"/>
              </a:ext>
            </a:extLst>
          </p:cNvPr>
          <p:cNvSpPr txBox="1"/>
          <p:nvPr/>
        </p:nvSpPr>
        <p:spPr>
          <a:xfrm>
            <a:off x="500076" y="5583499"/>
            <a:ext cx="11317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RECHERCHE ET COLLECTE D’INFORMATIONS SUR LES OUTILS QUI SERAIENT LES PLUS ADAPTÉS POUR LE DÉVELOPPEMENT DU PROJET</a:t>
            </a:r>
          </a:p>
        </p:txBody>
      </p:sp>
    </p:spTree>
    <p:extLst>
      <p:ext uri="{BB962C8B-B14F-4D97-AF65-F5344CB8AC3E}">
        <p14:creationId xmlns:p14="http://schemas.microsoft.com/office/powerpoint/2010/main" val="4093220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209D2FAD-0CBD-AE19-F6FF-845662A6C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487362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786134997"/>
                    </a:ext>
                  </a:extLst>
                </a:gridCol>
              </a:tblGrid>
              <a:tr h="68579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57150" cmpd="sng">
                      <a:solidFill>
                        <a:schemeClr val="tx1"/>
                      </a:solidFill>
                      <a:prstDash val="solid"/>
                    </a:lnL>
                    <a:lnR w="57150" cmpd="sng">
                      <a:solidFill>
                        <a:schemeClr val="tx1"/>
                      </a:solidFill>
                      <a:prstDash val="solid"/>
                    </a:lnR>
                    <a:lnT w="57150" cmpd="sng">
                      <a:solidFill>
                        <a:schemeClr val="tx1"/>
                      </a:solidFill>
                      <a:prstDash val="solid"/>
                    </a:lnT>
                    <a:lnB w="5715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311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159F936A-55B2-D619-96B0-1B07D1E4E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9" y="5897895"/>
            <a:ext cx="1320868" cy="7429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248CAEB-E5BF-094E-35A0-989DB6406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5" y="5719060"/>
            <a:ext cx="2879995" cy="11389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C9FA246-8667-4F10-22EE-C27A9DB4650E}"/>
              </a:ext>
            </a:extLst>
          </p:cNvPr>
          <p:cNvSpPr txBox="1"/>
          <p:nvPr/>
        </p:nvSpPr>
        <p:spPr>
          <a:xfrm>
            <a:off x="4233503" y="262981"/>
            <a:ext cx="372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SPÉCIFICITÉS TECHNIQUES DU PROJET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38B5873-1042-A81B-64A1-54397EB3A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393" y="1253599"/>
            <a:ext cx="1205790" cy="73754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CDB9EFF-B3B9-3494-D373-1D404B0A0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401" y="979547"/>
            <a:ext cx="1973560" cy="129680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F622FF2-2310-9BF8-850C-2D20C7777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438" y="991739"/>
            <a:ext cx="1261259" cy="126125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562FC51-75C6-1447-8928-4F355439ABB0}"/>
              </a:ext>
            </a:extLst>
          </p:cNvPr>
          <p:cNvSpPr txBox="1"/>
          <p:nvPr/>
        </p:nvSpPr>
        <p:spPr>
          <a:xfrm>
            <a:off x="142705" y="2506075"/>
            <a:ext cx="3408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Node JS est un environnement d’exécution multiplateforme permettant de créer toutes sortes d’applications et d’outils côté serveur en JavaScript.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06168CF-AE05-B053-E154-52FBAF8598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13" y="4250391"/>
            <a:ext cx="2618510" cy="174567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A027AC1-D88D-B523-68CD-B0E1C5DD09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343" y="4250390"/>
            <a:ext cx="2984712" cy="174567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5CB1891-BE7C-EA5D-3124-4424BC3EE869}"/>
              </a:ext>
            </a:extLst>
          </p:cNvPr>
          <p:cNvSpPr txBox="1"/>
          <p:nvPr/>
        </p:nvSpPr>
        <p:spPr>
          <a:xfrm>
            <a:off x="4384496" y="2506075"/>
            <a:ext cx="3408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React</a:t>
            </a:r>
            <a:r>
              <a:rPr lang="fr-FR" dirty="0"/>
              <a:t> JS est la bibliothèque JavaScript la plus populaire utilisée pour construire des interfaces utilisateur.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06129B0-1BE3-9497-34B5-9E5AB7DC8AFA}"/>
              </a:ext>
            </a:extLst>
          </p:cNvPr>
          <p:cNvSpPr txBox="1"/>
          <p:nvPr/>
        </p:nvSpPr>
        <p:spPr>
          <a:xfrm>
            <a:off x="8509730" y="2463605"/>
            <a:ext cx="3408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MongoDB est la base de données NoSQL la plus populaire. Elle est très flexible, évolutive. Les données peuvent être répliquées rapidement, ce qui est avantageux au niveau sécurité.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BDADFE57-7EAB-D31E-A779-0718894CA8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532" y="4250390"/>
            <a:ext cx="2761574" cy="17456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07824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687</Words>
  <Application>Microsoft Office PowerPoint</Application>
  <PresentationFormat>Grand écran</PresentationFormat>
  <Paragraphs>71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Girard</dc:creator>
  <cp:lastModifiedBy>Romain Girard</cp:lastModifiedBy>
  <cp:revision>18</cp:revision>
  <dcterms:created xsi:type="dcterms:W3CDTF">2023-08-24T12:54:19Z</dcterms:created>
  <dcterms:modified xsi:type="dcterms:W3CDTF">2023-09-07T10:15:21Z</dcterms:modified>
</cp:coreProperties>
</file>